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Amatic SC"/>
      <p:regular r:id="rId39"/>
      <p:bold r:id="rId40"/>
    </p:embeddedFont>
    <p:embeddedFont>
      <p:font typeface="Source Code Pr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maticSC-bold.fntdata"/><Relationship Id="rId20" Type="http://schemas.openxmlformats.org/officeDocument/2006/relationships/slide" Target="slides/slide15.xml"/><Relationship Id="rId42" Type="http://schemas.openxmlformats.org/officeDocument/2006/relationships/font" Target="fonts/SourceCodePro-bold.fntdata"/><Relationship Id="rId41" Type="http://schemas.openxmlformats.org/officeDocument/2006/relationships/font" Target="fonts/SourceCodePro-regular.fntdata"/><Relationship Id="rId22" Type="http://schemas.openxmlformats.org/officeDocument/2006/relationships/slide" Target="slides/slide17.xml"/><Relationship Id="rId44" Type="http://schemas.openxmlformats.org/officeDocument/2006/relationships/font" Target="fonts/SourceCodePro-boldItalic.fntdata"/><Relationship Id="rId21" Type="http://schemas.openxmlformats.org/officeDocument/2006/relationships/slide" Target="slides/slide16.xml"/><Relationship Id="rId43" Type="http://schemas.openxmlformats.org/officeDocument/2006/relationships/font" Target="fonts/SourceCodePr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maticSC-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6f59039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5903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1c2a53faa_0_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1c2a53fa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1c2a53faa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1c2a53fa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1c2a53faa_0_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1c2a53fa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b1c2a53faa_0_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b1c2a53fa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1c2a53faa_0_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1c2a53fa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1c2a53faa_0_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b1c2a53fa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6f59039d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c6f5903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af5ffe00f8_0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af5ffe00f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f5ffe00f8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f5ffe00f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f5ffe00f8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f5ffe00f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59039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5903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f5ffe00f8_0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f5ffe00f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f5ffe00f8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f5ffe00f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f5ffe00f8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f5ffe00f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b1cce0efea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b1cce0efe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af5ffe00f8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af5ffe00f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955806e0f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a955806e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f5ffe00f8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f5ffe00f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f5ffe00f8_0_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f5ffe00f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af5ffe00f8_0_10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af5ffe00f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f5ffe00f8_0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af5ffe00f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af5ffe00f8_0_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af5ffe00f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f5ffe00f8_0_1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af5ffe00f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1cce0efe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b1cce0ef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b1cce0efea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b1cce0efe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b1cce0efea_0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b1cce0efe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1c2a53fa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1c2a53f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1c2a53faa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1c2a53fa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955806e0f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955806e0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1c2a53faa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1c2a53fa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1c2a53faa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b1c2a53fa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1c2a53faa_0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b1c2a53fa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7.png"/><Relationship Id="rId4" Type="http://schemas.openxmlformats.org/officeDocument/2006/relationships/image" Target="../media/image36.png"/><Relationship Id="rId5"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2. preparación de los datos</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Fecha: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4000"/>
              <a:t>transformación de una imagen a formato estructurado</a:t>
            </a:r>
            <a:endParaRPr sz="4000"/>
          </a:p>
        </p:txBody>
      </p:sp>
      <p:sp>
        <p:nvSpPr>
          <p:cNvPr id="119" name="Google Shape;119;p22"/>
          <p:cNvSpPr txBox="1"/>
          <p:nvPr>
            <p:ph idx="1" type="body"/>
          </p:nvPr>
        </p:nvSpPr>
        <p:spPr>
          <a:xfrm>
            <a:off x="311725" y="1152475"/>
            <a:ext cx="8520600" cy="33402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s">
                <a:solidFill>
                  <a:srgbClr val="000000"/>
                </a:solidFill>
              </a:rPr>
              <a:t>¿Cómo se imaginan que se hace esta transformación? Supón que cada imagen es de 100*100 px y tiene 3 canales</a:t>
            </a:r>
            <a:endParaRPr>
              <a:solidFill>
                <a:srgbClr val="000000"/>
              </a:solidFill>
            </a:endParaRPr>
          </a:p>
        </p:txBody>
      </p:sp>
      <p:pic>
        <p:nvPicPr>
          <p:cNvPr id="120" name="Google Shape;120;p22"/>
          <p:cNvPicPr preferRelativeResize="0"/>
          <p:nvPr/>
        </p:nvPicPr>
        <p:blipFill>
          <a:blip r:embed="rId3">
            <a:alphaModFix/>
          </a:blip>
          <a:stretch>
            <a:fillRect/>
          </a:stretch>
        </p:blipFill>
        <p:spPr>
          <a:xfrm>
            <a:off x="346750" y="1925850"/>
            <a:ext cx="3097225" cy="2989051"/>
          </a:xfrm>
          <a:prstGeom prst="rect">
            <a:avLst/>
          </a:prstGeom>
          <a:noFill/>
          <a:ln>
            <a:noFill/>
          </a:ln>
        </p:spPr>
      </p:pic>
      <p:pic>
        <p:nvPicPr>
          <p:cNvPr id="121" name="Google Shape;121;p22"/>
          <p:cNvPicPr preferRelativeResize="0"/>
          <p:nvPr/>
        </p:nvPicPr>
        <p:blipFill>
          <a:blip r:embed="rId4">
            <a:alphaModFix/>
          </a:blip>
          <a:stretch>
            <a:fillRect/>
          </a:stretch>
        </p:blipFill>
        <p:spPr>
          <a:xfrm>
            <a:off x="4146875" y="2324392"/>
            <a:ext cx="4899448" cy="2191975"/>
          </a:xfrm>
          <a:prstGeom prst="rect">
            <a:avLst/>
          </a:prstGeom>
          <a:noFill/>
          <a:ln>
            <a:noFill/>
          </a:ln>
        </p:spPr>
      </p:pic>
      <p:cxnSp>
        <p:nvCxnSpPr>
          <p:cNvPr id="122" name="Google Shape;122;p22"/>
          <p:cNvCxnSpPr>
            <a:stCxn id="120" idx="3"/>
            <a:endCxn id="121" idx="1"/>
          </p:cNvCxnSpPr>
          <p:nvPr/>
        </p:nvCxnSpPr>
        <p:spPr>
          <a:xfrm>
            <a:off x="3443975" y="3420375"/>
            <a:ext cx="702900" cy="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forma intuitiva</a:t>
            </a:r>
            <a:endParaRPr/>
          </a:p>
        </p:txBody>
      </p:sp>
      <p:sp>
        <p:nvSpPr>
          <p:cNvPr id="128" name="Google Shape;128;p23"/>
          <p:cNvSpPr txBox="1"/>
          <p:nvPr>
            <p:ph idx="1" type="body"/>
          </p:nvPr>
        </p:nvSpPr>
        <p:spPr>
          <a:xfrm>
            <a:off x="311725" y="10762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rPr>
              <a:t>Si tenemos imágenes de 100*100*3 tendremos 30,000 atributos. Esto es demasiado! </a:t>
            </a:r>
            <a:endParaRPr>
              <a:solidFill>
                <a:srgbClr val="000000"/>
              </a:solidFill>
            </a:endParaRPr>
          </a:p>
        </p:txBody>
      </p:sp>
      <p:pic>
        <p:nvPicPr>
          <p:cNvPr id="129" name="Google Shape;129;p23"/>
          <p:cNvPicPr preferRelativeResize="0"/>
          <p:nvPr/>
        </p:nvPicPr>
        <p:blipFill>
          <a:blip r:embed="rId3">
            <a:alphaModFix/>
          </a:blip>
          <a:stretch>
            <a:fillRect/>
          </a:stretch>
        </p:blipFill>
        <p:spPr>
          <a:xfrm>
            <a:off x="167748" y="1861475"/>
            <a:ext cx="3579275" cy="3434425"/>
          </a:xfrm>
          <a:prstGeom prst="rect">
            <a:avLst/>
          </a:prstGeom>
          <a:noFill/>
          <a:ln>
            <a:noFill/>
          </a:ln>
        </p:spPr>
      </p:pic>
      <p:pic>
        <p:nvPicPr>
          <p:cNvPr id="130" name="Google Shape;130;p23"/>
          <p:cNvPicPr preferRelativeResize="0"/>
          <p:nvPr/>
        </p:nvPicPr>
        <p:blipFill>
          <a:blip r:embed="rId4">
            <a:alphaModFix/>
          </a:blip>
          <a:stretch>
            <a:fillRect/>
          </a:stretch>
        </p:blipFill>
        <p:spPr>
          <a:xfrm>
            <a:off x="4223075" y="2476792"/>
            <a:ext cx="4899448" cy="2191975"/>
          </a:xfrm>
          <a:prstGeom prst="rect">
            <a:avLst/>
          </a:prstGeom>
          <a:noFill/>
          <a:ln>
            <a:noFill/>
          </a:ln>
        </p:spPr>
      </p:pic>
      <p:cxnSp>
        <p:nvCxnSpPr>
          <p:cNvPr id="131" name="Google Shape;131;p23"/>
          <p:cNvCxnSpPr>
            <a:stCxn id="129" idx="3"/>
            <a:endCxn id="130" idx="1"/>
          </p:cNvCxnSpPr>
          <p:nvPr/>
        </p:nvCxnSpPr>
        <p:spPr>
          <a:xfrm flipH="1" rot="10800000">
            <a:off x="3747023" y="3572688"/>
            <a:ext cx="476100" cy="60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forma estándar</a:t>
            </a:r>
            <a:endParaRPr/>
          </a:p>
        </p:txBody>
      </p:sp>
      <p:sp>
        <p:nvSpPr>
          <p:cNvPr id="137" name="Google Shape;137;p24"/>
          <p:cNvSpPr txBox="1"/>
          <p:nvPr>
            <p:ph idx="1" type="body"/>
          </p:nvPr>
        </p:nvSpPr>
        <p:spPr>
          <a:xfrm>
            <a:off x="311725" y="11524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rPr>
              <a:t>La representación de una imagen en formato estructurado es a través la </a:t>
            </a:r>
            <a:r>
              <a:rPr b="1" lang="es">
                <a:solidFill>
                  <a:srgbClr val="000000"/>
                </a:solidFill>
              </a:rPr>
              <a:t>extracción de rasgos</a:t>
            </a:r>
            <a:r>
              <a:rPr lang="es">
                <a:solidFill>
                  <a:srgbClr val="000000"/>
                </a:solidFill>
              </a:rPr>
              <a:t> globales o locales de las imágenes</a:t>
            </a:r>
            <a:endParaRPr>
              <a:solidFill>
                <a:srgbClr val="000000"/>
              </a:solidFill>
            </a:endParaRPr>
          </a:p>
        </p:txBody>
      </p:sp>
      <p:pic>
        <p:nvPicPr>
          <p:cNvPr id="138" name="Google Shape;138;p24"/>
          <p:cNvPicPr preferRelativeResize="0"/>
          <p:nvPr/>
        </p:nvPicPr>
        <p:blipFill>
          <a:blip r:embed="rId3">
            <a:alphaModFix/>
          </a:blip>
          <a:stretch>
            <a:fillRect/>
          </a:stretch>
        </p:blipFill>
        <p:spPr>
          <a:xfrm>
            <a:off x="762000" y="2247900"/>
            <a:ext cx="7620000" cy="247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rasgos locales  y globales de imágenes</a:t>
            </a:r>
            <a:endParaRPr/>
          </a:p>
        </p:txBody>
      </p:sp>
      <p:sp>
        <p:nvSpPr>
          <p:cNvPr id="144" name="Google Shape;144;p25"/>
          <p:cNvSpPr txBox="1"/>
          <p:nvPr>
            <p:ph idx="1" type="body"/>
          </p:nvPr>
        </p:nvSpPr>
        <p:spPr>
          <a:xfrm>
            <a:off x="311725" y="11524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rPr>
              <a:t>Existen dos formas de extraer rasgos de una imagen: de forma local, que nos da información detallada de la imagen o de forma global que nos da información general de la imagen.</a:t>
            </a:r>
            <a:endParaRPr>
              <a:solidFill>
                <a:srgbClr val="000000"/>
              </a:solidFill>
            </a:endParaRPr>
          </a:p>
        </p:txBody>
      </p:sp>
      <p:pic>
        <p:nvPicPr>
          <p:cNvPr id="145" name="Google Shape;145;p25"/>
          <p:cNvPicPr preferRelativeResize="0"/>
          <p:nvPr/>
        </p:nvPicPr>
        <p:blipFill>
          <a:blip r:embed="rId3">
            <a:alphaModFix/>
          </a:blip>
          <a:stretch>
            <a:fillRect/>
          </a:stretch>
        </p:blipFill>
        <p:spPr>
          <a:xfrm>
            <a:off x="2634251" y="2476500"/>
            <a:ext cx="3838000" cy="2049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algunos ejemplos de rasgos</a:t>
            </a:r>
            <a:endParaRPr/>
          </a:p>
        </p:txBody>
      </p:sp>
      <p:sp>
        <p:nvSpPr>
          <p:cNvPr id="151" name="Google Shape;151;p26"/>
          <p:cNvSpPr txBox="1"/>
          <p:nvPr>
            <p:ph idx="1" type="body"/>
          </p:nvPr>
        </p:nvSpPr>
        <p:spPr>
          <a:xfrm>
            <a:off x="311725" y="11524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s">
                <a:solidFill>
                  <a:srgbClr val="000000"/>
                </a:solidFill>
              </a:rPr>
              <a:t>Histograma de color</a:t>
            </a:r>
            <a:endParaRPr>
              <a:solidFill>
                <a:srgbClr val="000000"/>
              </a:solidFill>
            </a:endParaRPr>
          </a:p>
          <a:p>
            <a:pPr indent="-342900" lvl="0" marL="457200" rtl="0" algn="l">
              <a:spcBef>
                <a:spcPts val="0"/>
              </a:spcBef>
              <a:spcAft>
                <a:spcPts val="0"/>
              </a:spcAft>
              <a:buClr>
                <a:srgbClr val="000000"/>
              </a:buClr>
              <a:buSzPts val="1800"/>
              <a:buChar char="●"/>
            </a:pPr>
            <a:r>
              <a:rPr lang="es">
                <a:solidFill>
                  <a:srgbClr val="000000"/>
                </a:solidFill>
              </a:rPr>
              <a:t>Textura Haralick</a:t>
            </a:r>
            <a:endParaRPr>
              <a:solidFill>
                <a:srgbClr val="000000"/>
              </a:solidFill>
            </a:endParaRPr>
          </a:p>
          <a:p>
            <a:pPr indent="-342900" lvl="0" marL="457200" rtl="0" algn="l">
              <a:spcBef>
                <a:spcPts val="0"/>
              </a:spcBef>
              <a:spcAft>
                <a:spcPts val="0"/>
              </a:spcAft>
              <a:buClr>
                <a:srgbClr val="000000"/>
              </a:buClr>
              <a:buSzPts val="1800"/>
              <a:buChar char="●"/>
            </a:pPr>
            <a:r>
              <a:rPr lang="es">
                <a:solidFill>
                  <a:srgbClr val="000000"/>
                </a:solidFill>
              </a:rPr>
              <a:t>Momentos Hu</a:t>
            </a:r>
            <a:endParaRPr>
              <a:solidFill>
                <a:srgbClr val="000000"/>
              </a:solidFill>
            </a:endParaRPr>
          </a:p>
        </p:txBody>
      </p:sp>
      <p:pic>
        <p:nvPicPr>
          <p:cNvPr id="152" name="Google Shape;152;p26"/>
          <p:cNvPicPr preferRelativeResize="0"/>
          <p:nvPr/>
        </p:nvPicPr>
        <p:blipFill>
          <a:blip r:embed="rId3">
            <a:alphaModFix/>
          </a:blip>
          <a:stretch>
            <a:fillRect/>
          </a:stretch>
        </p:blipFill>
        <p:spPr>
          <a:xfrm>
            <a:off x="292675" y="2276900"/>
            <a:ext cx="3517326" cy="2638001"/>
          </a:xfrm>
          <a:prstGeom prst="rect">
            <a:avLst/>
          </a:prstGeom>
          <a:noFill/>
          <a:ln>
            <a:noFill/>
          </a:ln>
        </p:spPr>
      </p:pic>
      <p:pic>
        <p:nvPicPr>
          <p:cNvPr id="153" name="Google Shape;153;p26"/>
          <p:cNvPicPr preferRelativeResize="0"/>
          <p:nvPr/>
        </p:nvPicPr>
        <p:blipFill>
          <a:blip r:embed="rId4">
            <a:alphaModFix/>
          </a:blip>
          <a:stretch>
            <a:fillRect/>
          </a:stretch>
        </p:blipFill>
        <p:spPr>
          <a:xfrm>
            <a:off x="4940875" y="54125"/>
            <a:ext cx="2732850" cy="3084426"/>
          </a:xfrm>
          <a:prstGeom prst="rect">
            <a:avLst/>
          </a:prstGeom>
          <a:noFill/>
          <a:ln>
            <a:noFill/>
          </a:ln>
        </p:spPr>
      </p:pic>
      <p:pic>
        <p:nvPicPr>
          <p:cNvPr id="154" name="Google Shape;154;p26"/>
          <p:cNvPicPr preferRelativeResize="0"/>
          <p:nvPr/>
        </p:nvPicPr>
        <p:blipFill>
          <a:blip r:embed="rId5">
            <a:alphaModFix/>
          </a:blip>
          <a:stretch>
            <a:fillRect/>
          </a:stretch>
        </p:blipFill>
        <p:spPr>
          <a:xfrm>
            <a:off x="4449924" y="3053424"/>
            <a:ext cx="3673301" cy="2090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algunos ejemplos de rasgos</a:t>
            </a:r>
            <a:endParaRPr/>
          </a:p>
        </p:txBody>
      </p:sp>
      <p:sp>
        <p:nvSpPr>
          <p:cNvPr id="160" name="Google Shape;160;p27"/>
          <p:cNvSpPr txBox="1"/>
          <p:nvPr>
            <p:ph idx="1" type="body"/>
          </p:nvPr>
        </p:nvSpPr>
        <p:spPr>
          <a:xfrm>
            <a:off x="311725" y="1152475"/>
            <a:ext cx="3803700" cy="128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s">
                <a:solidFill>
                  <a:srgbClr val="000000"/>
                </a:solidFill>
              </a:rPr>
              <a:t>Histograma de gradientes orientados</a:t>
            </a:r>
            <a:endParaRPr>
              <a:solidFill>
                <a:srgbClr val="000000"/>
              </a:solidFill>
            </a:endParaRPr>
          </a:p>
          <a:p>
            <a:pPr indent="-342900" lvl="0" marL="457200" rtl="0" algn="l">
              <a:spcBef>
                <a:spcPts val="0"/>
              </a:spcBef>
              <a:spcAft>
                <a:spcPts val="0"/>
              </a:spcAft>
              <a:buClr>
                <a:srgbClr val="000000"/>
              </a:buClr>
              <a:buSzPts val="1800"/>
              <a:buChar char="●"/>
            </a:pPr>
            <a:r>
              <a:rPr lang="es">
                <a:solidFill>
                  <a:srgbClr val="000000"/>
                </a:solidFill>
              </a:rPr>
              <a:t>SIFT ó keypoints</a:t>
            </a:r>
            <a:endParaRPr>
              <a:solidFill>
                <a:srgbClr val="000000"/>
              </a:solidFill>
            </a:endParaRPr>
          </a:p>
          <a:p>
            <a:pPr indent="-342900" lvl="0" marL="457200" rtl="0" algn="l">
              <a:spcBef>
                <a:spcPts val="0"/>
              </a:spcBef>
              <a:spcAft>
                <a:spcPts val="0"/>
              </a:spcAft>
              <a:buClr>
                <a:srgbClr val="000000"/>
              </a:buClr>
              <a:buSzPts val="1800"/>
              <a:buChar char="●"/>
            </a:pPr>
            <a:r>
              <a:rPr lang="es">
                <a:solidFill>
                  <a:srgbClr val="000000"/>
                </a:solidFill>
              </a:rPr>
              <a:t>Bag of visual words</a:t>
            </a:r>
            <a:endParaRPr>
              <a:solidFill>
                <a:srgbClr val="000000"/>
              </a:solidFill>
            </a:endParaRPr>
          </a:p>
        </p:txBody>
      </p:sp>
      <p:pic>
        <p:nvPicPr>
          <p:cNvPr id="161" name="Google Shape;161;p27"/>
          <p:cNvPicPr preferRelativeResize="0"/>
          <p:nvPr/>
        </p:nvPicPr>
        <p:blipFill>
          <a:blip r:embed="rId3">
            <a:alphaModFix/>
          </a:blip>
          <a:stretch>
            <a:fillRect/>
          </a:stretch>
        </p:blipFill>
        <p:spPr>
          <a:xfrm>
            <a:off x="4876800" y="45235"/>
            <a:ext cx="4019550" cy="2035990"/>
          </a:xfrm>
          <a:prstGeom prst="rect">
            <a:avLst/>
          </a:prstGeom>
          <a:noFill/>
          <a:ln>
            <a:noFill/>
          </a:ln>
        </p:spPr>
      </p:pic>
      <p:pic>
        <p:nvPicPr>
          <p:cNvPr id="162" name="Google Shape;162;p27"/>
          <p:cNvPicPr preferRelativeResize="0"/>
          <p:nvPr/>
        </p:nvPicPr>
        <p:blipFill>
          <a:blip r:embed="rId4">
            <a:alphaModFix/>
          </a:blip>
          <a:stretch>
            <a:fillRect/>
          </a:stretch>
        </p:blipFill>
        <p:spPr>
          <a:xfrm>
            <a:off x="5324482" y="2233625"/>
            <a:ext cx="3103544" cy="2909875"/>
          </a:xfrm>
          <a:prstGeom prst="rect">
            <a:avLst/>
          </a:prstGeom>
          <a:noFill/>
          <a:ln>
            <a:noFill/>
          </a:ln>
        </p:spPr>
      </p:pic>
      <p:pic>
        <p:nvPicPr>
          <p:cNvPr id="163" name="Google Shape;163;p27"/>
          <p:cNvPicPr preferRelativeResize="0"/>
          <p:nvPr/>
        </p:nvPicPr>
        <p:blipFill>
          <a:blip r:embed="rId5">
            <a:alphaModFix/>
          </a:blip>
          <a:stretch>
            <a:fillRect/>
          </a:stretch>
        </p:blipFill>
        <p:spPr>
          <a:xfrm>
            <a:off x="609600" y="2590675"/>
            <a:ext cx="3195832" cy="2400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490250" y="526350"/>
            <a:ext cx="815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2.1		manejo de datos faltantes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Datos faltantes</a:t>
            </a:r>
            <a:endParaRPr/>
          </a:p>
        </p:txBody>
      </p:sp>
      <p:sp>
        <p:nvSpPr>
          <p:cNvPr id="174" name="Google Shape;174;p29"/>
          <p:cNvSpPr txBox="1"/>
          <p:nvPr>
            <p:ph idx="1" type="body"/>
          </p:nvPr>
        </p:nvSpPr>
        <p:spPr>
          <a:xfrm>
            <a:off x="6900" y="1152475"/>
            <a:ext cx="3940800" cy="39147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Tener campos con NaN</a:t>
            </a:r>
            <a:r>
              <a:rPr lang="es"/>
              <a:t>. </a:t>
            </a:r>
            <a:endParaRPr/>
          </a:p>
          <a:p>
            <a:pPr indent="0" lvl="0" marL="0" rtl="0" algn="just">
              <a:lnSpc>
                <a:spcPct val="100000"/>
              </a:lnSpc>
              <a:spcBef>
                <a:spcPts val="0"/>
              </a:spcBef>
              <a:spcAft>
                <a:spcPts val="0"/>
              </a:spcAft>
              <a:buNone/>
            </a:pPr>
            <a:r>
              <a:rPr lang="es"/>
              <a:t>Se pueden tratar estas instancias de diferentes maneras:</a:t>
            </a:r>
            <a:endParaRPr/>
          </a:p>
          <a:p>
            <a:pPr indent="0" lvl="0" marL="0" rtl="0" algn="l">
              <a:lnSpc>
                <a:spcPct val="100000"/>
              </a:lnSpc>
              <a:spcBef>
                <a:spcPts val="0"/>
              </a:spcBef>
              <a:spcAft>
                <a:spcPts val="0"/>
              </a:spcAft>
              <a:buNone/>
            </a:pPr>
            <a:r>
              <a:t/>
            </a:r>
            <a:endParaRPr/>
          </a:p>
          <a:p>
            <a:pPr indent="-342900" lvl="0" marL="457200" rtl="0" algn="just">
              <a:lnSpc>
                <a:spcPct val="100000"/>
              </a:lnSpc>
              <a:spcBef>
                <a:spcPts val="0"/>
              </a:spcBef>
              <a:spcAft>
                <a:spcPts val="0"/>
              </a:spcAft>
              <a:buSzPts val="1800"/>
              <a:buChar char="●"/>
            </a:pPr>
            <a:r>
              <a:rPr lang="es"/>
              <a:t>Podemos eliminar las instancias o atributos.</a:t>
            </a:r>
            <a:endParaRPr/>
          </a:p>
          <a:p>
            <a:pPr indent="-342900" lvl="0" marL="457200" rtl="0" algn="just">
              <a:lnSpc>
                <a:spcPct val="100000"/>
              </a:lnSpc>
              <a:spcBef>
                <a:spcPts val="0"/>
              </a:spcBef>
              <a:spcAft>
                <a:spcPts val="0"/>
              </a:spcAft>
              <a:buSzPts val="1800"/>
              <a:buChar char="●"/>
            </a:pPr>
            <a:r>
              <a:rPr lang="es"/>
              <a:t>Podemos calcular alguna agregación por columna para rellenar la instancia (media, mínimo,máximo,moda,cuartiles) </a:t>
            </a:r>
            <a:endParaRPr/>
          </a:p>
        </p:txBody>
      </p:sp>
      <p:pic>
        <p:nvPicPr>
          <p:cNvPr id="175" name="Google Shape;175;p29"/>
          <p:cNvPicPr preferRelativeResize="0"/>
          <p:nvPr/>
        </p:nvPicPr>
        <p:blipFill>
          <a:blip r:embed="rId3">
            <a:alphaModFix/>
          </a:blip>
          <a:stretch>
            <a:fillRect/>
          </a:stretch>
        </p:blipFill>
        <p:spPr>
          <a:xfrm>
            <a:off x="4700700" y="-2375"/>
            <a:ext cx="4443300" cy="1320283"/>
          </a:xfrm>
          <a:prstGeom prst="rect">
            <a:avLst/>
          </a:prstGeom>
          <a:noFill/>
          <a:ln>
            <a:noFill/>
          </a:ln>
        </p:spPr>
      </p:pic>
      <p:sp>
        <p:nvSpPr>
          <p:cNvPr id="176" name="Google Shape;176;p29"/>
          <p:cNvSpPr/>
          <p:nvPr/>
        </p:nvSpPr>
        <p:spPr>
          <a:xfrm>
            <a:off x="4572000" y="582575"/>
            <a:ext cx="4571100" cy="440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29"/>
          <p:cNvPicPr preferRelativeResize="0"/>
          <p:nvPr/>
        </p:nvPicPr>
        <p:blipFill>
          <a:blip r:embed="rId4">
            <a:alphaModFix/>
          </a:blip>
          <a:stretch>
            <a:fillRect/>
          </a:stretch>
        </p:blipFill>
        <p:spPr>
          <a:xfrm>
            <a:off x="4798575" y="1969625"/>
            <a:ext cx="4256926" cy="1211825"/>
          </a:xfrm>
          <a:prstGeom prst="rect">
            <a:avLst/>
          </a:prstGeom>
          <a:noFill/>
          <a:ln>
            <a:noFill/>
          </a:ln>
        </p:spPr>
      </p:pic>
      <p:sp>
        <p:nvSpPr>
          <p:cNvPr id="178" name="Google Shape;178;p29"/>
          <p:cNvSpPr txBox="1"/>
          <p:nvPr/>
        </p:nvSpPr>
        <p:spPr>
          <a:xfrm>
            <a:off x="4956525" y="1453175"/>
            <a:ext cx="38757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Source Code Pro"/>
                <a:ea typeface="Source Code Pro"/>
                <a:cs typeface="Source Code Pro"/>
                <a:sym typeface="Source Code Pro"/>
              </a:rPr>
              <a:t>Eliminación de instancias:</a:t>
            </a:r>
            <a:endParaRPr>
              <a:latin typeface="Source Code Pro"/>
              <a:ea typeface="Source Code Pro"/>
              <a:cs typeface="Source Code Pro"/>
              <a:sym typeface="Source Code Pro"/>
            </a:endParaRPr>
          </a:p>
        </p:txBody>
      </p:sp>
      <p:pic>
        <p:nvPicPr>
          <p:cNvPr id="179" name="Google Shape;179;p29"/>
          <p:cNvPicPr preferRelativeResize="0"/>
          <p:nvPr/>
        </p:nvPicPr>
        <p:blipFill>
          <a:blip r:embed="rId5">
            <a:alphaModFix/>
          </a:blip>
          <a:stretch>
            <a:fillRect/>
          </a:stretch>
        </p:blipFill>
        <p:spPr>
          <a:xfrm>
            <a:off x="4645575" y="3930025"/>
            <a:ext cx="4443300" cy="1148714"/>
          </a:xfrm>
          <a:prstGeom prst="rect">
            <a:avLst/>
          </a:prstGeom>
          <a:noFill/>
          <a:ln>
            <a:noFill/>
          </a:ln>
        </p:spPr>
      </p:pic>
      <p:sp>
        <p:nvSpPr>
          <p:cNvPr id="180" name="Google Shape;180;p29"/>
          <p:cNvSpPr txBox="1"/>
          <p:nvPr/>
        </p:nvSpPr>
        <p:spPr>
          <a:xfrm>
            <a:off x="4956525" y="3358175"/>
            <a:ext cx="38757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Source Code Pro"/>
                <a:ea typeface="Source Code Pro"/>
                <a:cs typeface="Source Code Pro"/>
                <a:sym typeface="Source Code Pro"/>
              </a:rPr>
              <a:t>Imputación de valores</a:t>
            </a:r>
            <a:r>
              <a:rPr lang="es">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depende del caso...</a:t>
            </a:r>
            <a:endParaRPr/>
          </a:p>
        </p:txBody>
      </p:sp>
      <p:sp>
        <p:nvSpPr>
          <p:cNvPr id="186" name="Google Shape;186;p30"/>
          <p:cNvSpPr txBox="1"/>
          <p:nvPr>
            <p:ph idx="1" type="body"/>
          </p:nvPr>
        </p:nvSpPr>
        <p:spPr>
          <a:xfrm>
            <a:off x="6900" y="1152475"/>
            <a:ext cx="3443400" cy="9078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¿Qué harías en este caso?</a:t>
            </a:r>
            <a:endParaRPr/>
          </a:p>
        </p:txBody>
      </p:sp>
      <p:pic>
        <p:nvPicPr>
          <p:cNvPr id="187" name="Google Shape;187;p30"/>
          <p:cNvPicPr preferRelativeResize="0"/>
          <p:nvPr/>
        </p:nvPicPr>
        <p:blipFill>
          <a:blip r:embed="rId3">
            <a:alphaModFix/>
          </a:blip>
          <a:stretch>
            <a:fillRect/>
          </a:stretch>
        </p:blipFill>
        <p:spPr>
          <a:xfrm>
            <a:off x="44600" y="1907875"/>
            <a:ext cx="3638300" cy="3013425"/>
          </a:xfrm>
          <a:prstGeom prst="rect">
            <a:avLst/>
          </a:prstGeom>
          <a:noFill/>
          <a:ln>
            <a:noFill/>
          </a:ln>
        </p:spPr>
      </p:pic>
      <p:pic>
        <p:nvPicPr>
          <p:cNvPr id="188" name="Google Shape;188;p30"/>
          <p:cNvPicPr preferRelativeResize="0"/>
          <p:nvPr/>
        </p:nvPicPr>
        <p:blipFill>
          <a:blip r:embed="rId4">
            <a:alphaModFix/>
          </a:blip>
          <a:stretch>
            <a:fillRect/>
          </a:stretch>
        </p:blipFill>
        <p:spPr>
          <a:xfrm>
            <a:off x="3450400" y="91625"/>
            <a:ext cx="5617400" cy="4964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490250" y="526350"/>
            <a:ext cx="854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2.2		instancias duplicadas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¿Qué es la preparación de datos?</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Esta tarea puede tomar la mayor parte del tiempo (80%) del tiempo, este proceso implica:</a:t>
            </a:r>
            <a:endParaRPr/>
          </a:p>
          <a:p>
            <a:pPr indent="-342900" lvl="0" marL="457200" rtl="0" algn="l">
              <a:spcBef>
                <a:spcPts val="1600"/>
              </a:spcBef>
              <a:spcAft>
                <a:spcPts val="0"/>
              </a:spcAft>
              <a:buSzPts val="1800"/>
              <a:buChar char="●"/>
            </a:pPr>
            <a:r>
              <a:rPr lang="es"/>
              <a:t>Transformar datos</a:t>
            </a:r>
            <a:endParaRPr/>
          </a:p>
          <a:p>
            <a:pPr indent="-342900" lvl="0" marL="457200" rtl="0" algn="l">
              <a:spcBef>
                <a:spcPts val="0"/>
              </a:spcBef>
              <a:spcAft>
                <a:spcPts val="0"/>
              </a:spcAft>
              <a:buSzPts val="1800"/>
              <a:buChar char="●"/>
            </a:pPr>
            <a:r>
              <a:rPr lang="es"/>
              <a:t>Lidiar con datos faltantes.</a:t>
            </a:r>
            <a:endParaRPr/>
          </a:p>
          <a:p>
            <a:pPr indent="-342900" lvl="0" marL="457200" rtl="0" algn="l">
              <a:spcBef>
                <a:spcPts val="0"/>
              </a:spcBef>
              <a:spcAft>
                <a:spcPts val="0"/>
              </a:spcAft>
              <a:buSzPts val="1800"/>
              <a:buChar char="●"/>
            </a:pPr>
            <a:r>
              <a:rPr lang="es"/>
              <a:t>Datos duplicados.</a:t>
            </a:r>
            <a:endParaRPr/>
          </a:p>
          <a:p>
            <a:pPr indent="-342900" lvl="0" marL="457200" rtl="0" algn="l">
              <a:spcBef>
                <a:spcPts val="0"/>
              </a:spcBef>
              <a:spcAft>
                <a:spcPts val="0"/>
              </a:spcAft>
              <a:buSzPts val="1800"/>
              <a:buChar char="●"/>
            </a:pPr>
            <a:r>
              <a:rPr lang="es"/>
              <a:t>Datos categóricos </a:t>
            </a:r>
            <a:r>
              <a:rPr lang="es"/>
              <a:t>(Codificación de los datos).</a:t>
            </a:r>
            <a:endParaRPr/>
          </a:p>
          <a:p>
            <a:pPr indent="-342900" lvl="0" marL="457200" rtl="0" algn="l">
              <a:spcBef>
                <a:spcPts val="0"/>
              </a:spcBef>
              <a:spcAft>
                <a:spcPts val="0"/>
              </a:spcAft>
              <a:buSzPts val="1800"/>
              <a:buChar char="●"/>
            </a:pPr>
            <a:r>
              <a:rPr lang="es"/>
              <a:t>Escalamiento. </a:t>
            </a:r>
            <a:endParaRPr/>
          </a:p>
          <a:p>
            <a:pPr indent="-342900" lvl="0" marL="457200" rtl="0" algn="l">
              <a:spcBef>
                <a:spcPts val="0"/>
              </a:spcBef>
              <a:spcAft>
                <a:spcPts val="0"/>
              </a:spcAft>
              <a:buSzPts val="1800"/>
              <a:buChar char="●"/>
            </a:pPr>
            <a:r>
              <a:rPr lang="es"/>
              <a:t>Manejo de outliers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¿Por qué removerlas?</a:t>
            </a:r>
            <a:endParaRPr/>
          </a:p>
        </p:txBody>
      </p:sp>
      <p:sp>
        <p:nvSpPr>
          <p:cNvPr id="199" name="Google Shape;199;p32"/>
          <p:cNvSpPr txBox="1"/>
          <p:nvPr>
            <p:ph idx="1" type="body"/>
          </p:nvPr>
        </p:nvSpPr>
        <p:spPr>
          <a:xfrm>
            <a:off x="6900" y="1152475"/>
            <a:ext cx="3443400" cy="9078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¿Qué pasa en este caso?</a:t>
            </a:r>
            <a:endParaRPr/>
          </a:p>
        </p:txBody>
      </p:sp>
      <p:pic>
        <p:nvPicPr>
          <p:cNvPr id="200" name="Google Shape;200;p32"/>
          <p:cNvPicPr preferRelativeResize="0"/>
          <p:nvPr/>
        </p:nvPicPr>
        <p:blipFill>
          <a:blip r:embed="rId3">
            <a:alphaModFix/>
          </a:blip>
          <a:stretch>
            <a:fillRect/>
          </a:stretch>
        </p:blipFill>
        <p:spPr>
          <a:xfrm>
            <a:off x="533400" y="2517475"/>
            <a:ext cx="2238375" cy="1285875"/>
          </a:xfrm>
          <a:prstGeom prst="rect">
            <a:avLst/>
          </a:prstGeom>
          <a:noFill/>
          <a:ln>
            <a:noFill/>
          </a:ln>
        </p:spPr>
      </p:pic>
      <p:sp>
        <p:nvSpPr>
          <p:cNvPr id="201" name="Google Shape;201;p32"/>
          <p:cNvSpPr/>
          <p:nvPr/>
        </p:nvSpPr>
        <p:spPr>
          <a:xfrm>
            <a:off x="836025" y="2756450"/>
            <a:ext cx="1861200" cy="170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2"/>
          <p:cNvSpPr/>
          <p:nvPr/>
        </p:nvSpPr>
        <p:spPr>
          <a:xfrm>
            <a:off x="836025" y="2985050"/>
            <a:ext cx="1861200" cy="170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32"/>
          <p:cNvPicPr preferRelativeResize="0"/>
          <p:nvPr/>
        </p:nvPicPr>
        <p:blipFill>
          <a:blip r:embed="rId4">
            <a:alphaModFix/>
          </a:blip>
          <a:stretch>
            <a:fillRect/>
          </a:stretch>
        </p:blipFill>
        <p:spPr>
          <a:xfrm>
            <a:off x="4669500" y="255650"/>
            <a:ext cx="3526146" cy="3744851"/>
          </a:xfrm>
          <a:prstGeom prst="rect">
            <a:avLst/>
          </a:prstGeom>
          <a:noFill/>
          <a:ln>
            <a:noFill/>
          </a:ln>
        </p:spPr>
      </p:pic>
      <p:cxnSp>
        <p:nvCxnSpPr>
          <p:cNvPr id="204" name="Google Shape;204;p32"/>
          <p:cNvCxnSpPr>
            <a:stCxn id="201" idx="3"/>
          </p:cNvCxnSpPr>
          <p:nvPr/>
        </p:nvCxnSpPr>
        <p:spPr>
          <a:xfrm>
            <a:off x="2697225" y="2841650"/>
            <a:ext cx="2117100" cy="1065600"/>
          </a:xfrm>
          <a:prstGeom prst="curvedConnector3">
            <a:avLst>
              <a:gd fmla="val 50000" name="adj1"/>
            </a:avLst>
          </a:prstGeom>
          <a:noFill/>
          <a:ln cap="flat" cmpd="sng" w="28575">
            <a:solidFill>
              <a:srgbClr val="FF0000"/>
            </a:solidFill>
            <a:prstDash val="solid"/>
            <a:round/>
            <a:headEnd len="med" w="med" type="none"/>
            <a:tailEnd len="med" w="med" type="none"/>
          </a:ln>
        </p:spPr>
      </p:cxnSp>
      <p:cxnSp>
        <p:nvCxnSpPr>
          <p:cNvPr id="205" name="Google Shape;205;p32"/>
          <p:cNvCxnSpPr>
            <a:stCxn id="202" idx="3"/>
          </p:cNvCxnSpPr>
          <p:nvPr/>
        </p:nvCxnSpPr>
        <p:spPr>
          <a:xfrm>
            <a:off x="2697225" y="3070250"/>
            <a:ext cx="2316000" cy="1689600"/>
          </a:xfrm>
          <a:prstGeom prst="curvedConnector3">
            <a:avLst>
              <a:gd fmla="val 50000" name="adj1"/>
            </a:avLst>
          </a:prstGeom>
          <a:noFill/>
          <a:ln cap="flat" cmpd="sng" w="28575">
            <a:solidFill>
              <a:srgbClr val="FF0000"/>
            </a:solidFill>
            <a:prstDash val="solid"/>
            <a:round/>
            <a:headEnd len="med" w="med" type="none"/>
            <a:tailEnd len="med" w="med" type="none"/>
          </a:ln>
        </p:spPr>
      </p:cxnSp>
      <p:cxnSp>
        <p:nvCxnSpPr>
          <p:cNvPr id="206" name="Google Shape;206;p32"/>
          <p:cNvCxnSpPr/>
          <p:nvPr/>
        </p:nvCxnSpPr>
        <p:spPr>
          <a:xfrm>
            <a:off x="4965575" y="4759875"/>
            <a:ext cx="1761900" cy="14100"/>
          </a:xfrm>
          <a:prstGeom prst="curvedConnector3">
            <a:avLst>
              <a:gd fmla="val 50000" name="adj1"/>
            </a:avLst>
          </a:prstGeom>
          <a:noFill/>
          <a:ln cap="flat" cmpd="sng" w="28575">
            <a:solidFill>
              <a:srgbClr val="FF0000"/>
            </a:solidFill>
            <a:prstDash val="solid"/>
            <a:round/>
            <a:headEnd len="med" w="med" type="none"/>
            <a:tailEnd len="med" w="med" type="none"/>
          </a:ln>
        </p:spPr>
      </p:cxnSp>
      <p:cxnSp>
        <p:nvCxnSpPr>
          <p:cNvPr id="207" name="Google Shape;207;p32"/>
          <p:cNvCxnSpPr/>
          <p:nvPr/>
        </p:nvCxnSpPr>
        <p:spPr>
          <a:xfrm rot="-5400000">
            <a:off x="6500125" y="3964275"/>
            <a:ext cx="1037100" cy="554100"/>
          </a:xfrm>
          <a:prstGeom prst="curvedConnector3">
            <a:avLst>
              <a:gd fmla="val 50000" name="adj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490250" y="526350"/>
            <a:ext cx="854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2.3		codificación de datos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tratamiento de datos categóricos</a:t>
            </a:r>
            <a:endParaRPr/>
          </a:p>
        </p:txBody>
      </p:sp>
      <p:sp>
        <p:nvSpPr>
          <p:cNvPr id="218" name="Google Shape;218;p34"/>
          <p:cNvSpPr txBox="1"/>
          <p:nvPr>
            <p:ph idx="1" type="body"/>
          </p:nvPr>
        </p:nvSpPr>
        <p:spPr>
          <a:xfrm>
            <a:off x="833400" y="3028950"/>
            <a:ext cx="3443400" cy="4719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One-Hot Encoding:</a:t>
            </a:r>
            <a:endParaRPr/>
          </a:p>
        </p:txBody>
      </p:sp>
      <p:pic>
        <p:nvPicPr>
          <p:cNvPr id="219" name="Google Shape;219;p34"/>
          <p:cNvPicPr preferRelativeResize="0"/>
          <p:nvPr/>
        </p:nvPicPr>
        <p:blipFill>
          <a:blip r:embed="rId3">
            <a:alphaModFix/>
          </a:blip>
          <a:stretch>
            <a:fillRect/>
          </a:stretch>
        </p:blipFill>
        <p:spPr>
          <a:xfrm>
            <a:off x="809613" y="3600450"/>
            <a:ext cx="8334375" cy="1543050"/>
          </a:xfrm>
          <a:prstGeom prst="rect">
            <a:avLst/>
          </a:prstGeom>
          <a:noFill/>
          <a:ln>
            <a:noFill/>
          </a:ln>
        </p:spPr>
      </p:pic>
      <p:pic>
        <p:nvPicPr>
          <p:cNvPr id="220" name="Google Shape;220;p34"/>
          <p:cNvPicPr preferRelativeResize="0"/>
          <p:nvPr/>
        </p:nvPicPr>
        <p:blipFill>
          <a:blip r:embed="rId4">
            <a:alphaModFix/>
          </a:blip>
          <a:stretch>
            <a:fillRect/>
          </a:stretch>
        </p:blipFill>
        <p:spPr>
          <a:xfrm>
            <a:off x="762000" y="1246250"/>
            <a:ext cx="2898311" cy="1630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490250" y="526350"/>
            <a:ext cx="854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2.7 	escalamiento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normalización:</a:t>
            </a:r>
            <a:endParaRPr/>
          </a:p>
        </p:txBody>
      </p:sp>
      <p:pic>
        <p:nvPicPr>
          <p:cNvPr id="231" name="Google Shape;231;p36"/>
          <p:cNvPicPr preferRelativeResize="0"/>
          <p:nvPr/>
        </p:nvPicPr>
        <p:blipFill>
          <a:blip r:embed="rId3">
            <a:alphaModFix/>
          </a:blip>
          <a:stretch>
            <a:fillRect/>
          </a:stretch>
        </p:blipFill>
        <p:spPr>
          <a:xfrm>
            <a:off x="4048200" y="408050"/>
            <a:ext cx="1428750" cy="371475"/>
          </a:xfrm>
          <a:prstGeom prst="rect">
            <a:avLst/>
          </a:prstGeom>
          <a:noFill/>
          <a:ln>
            <a:noFill/>
          </a:ln>
        </p:spPr>
      </p:pic>
      <p:sp>
        <p:nvSpPr>
          <p:cNvPr id="232" name="Google Shape;232;p36"/>
          <p:cNvSpPr txBox="1"/>
          <p:nvPr>
            <p:ph type="title"/>
          </p:nvPr>
        </p:nvSpPr>
        <p:spPr>
          <a:xfrm>
            <a:off x="311700" y="24264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estandarización</a:t>
            </a:r>
            <a:r>
              <a:rPr lang="es"/>
              <a:t>:</a:t>
            </a:r>
            <a:endParaRPr/>
          </a:p>
        </p:txBody>
      </p:sp>
      <p:pic>
        <p:nvPicPr>
          <p:cNvPr id="233" name="Google Shape;233;p36"/>
          <p:cNvPicPr preferRelativeResize="0"/>
          <p:nvPr/>
        </p:nvPicPr>
        <p:blipFill>
          <a:blip r:embed="rId4">
            <a:alphaModFix/>
          </a:blip>
          <a:stretch>
            <a:fillRect/>
          </a:stretch>
        </p:blipFill>
        <p:spPr>
          <a:xfrm>
            <a:off x="4038600" y="2617850"/>
            <a:ext cx="923925" cy="352425"/>
          </a:xfrm>
          <a:prstGeom prst="rect">
            <a:avLst/>
          </a:prstGeom>
          <a:noFill/>
          <a:ln>
            <a:noFill/>
          </a:ln>
        </p:spPr>
      </p:pic>
      <p:sp>
        <p:nvSpPr>
          <p:cNvPr id="234" name="Google Shape;234;p36"/>
          <p:cNvSpPr txBox="1"/>
          <p:nvPr>
            <p:ph idx="1" type="body"/>
          </p:nvPr>
        </p:nvSpPr>
        <p:spPr>
          <a:xfrm>
            <a:off x="196650" y="1123950"/>
            <a:ext cx="8947200" cy="1021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Técnica de escalamiento en el cual los valores quedan de 0 a 1. </a:t>
            </a:r>
            <a:endParaRPr/>
          </a:p>
          <a:p>
            <a:pPr indent="0" lvl="0" marL="0" rtl="0" algn="just">
              <a:lnSpc>
                <a:spcPct val="100000"/>
              </a:lnSpc>
              <a:spcBef>
                <a:spcPts val="0"/>
              </a:spcBef>
              <a:spcAft>
                <a:spcPts val="0"/>
              </a:spcAft>
              <a:buNone/>
            </a:pPr>
            <a:r>
              <a:rPr lang="es"/>
              <a:t>La normalización se usa cuando se sabe que los datos NO siguen una distribución gaussiana. </a:t>
            </a:r>
            <a:endParaRPr/>
          </a:p>
        </p:txBody>
      </p:sp>
      <p:sp>
        <p:nvSpPr>
          <p:cNvPr id="235" name="Google Shape;235;p36"/>
          <p:cNvSpPr txBox="1"/>
          <p:nvPr>
            <p:ph idx="1" type="body"/>
          </p:nvPr>
        </p:nvSpPr>
        <p:spPr>
          <a:xfrm>
            <a:off x="311700" y="3333750"/>
            <a:ext cx="8832300" cy="1021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Técnica de escalamiento que centra los valores alrededor de la media. Se usa cuando los datos siguen una distribución gaussiana. A diferencia de la normalización, la estandarización no tiene un rango (xmin,xmax).</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239" name="Shape 239"/>
        <p:cNvGrpSpPr/>
        <p:nvPr/>
      </p:nvGrpSpPr>
      <p:grpSpPr>
        <a:xfrm>
          <a:off x="0" y="0"/>
          <a:ext cx="0" cy="0"/>
          <a:chOff x="0" y="0"/>
          <a:chExt cx="0" cy="0"/>
        </a:xfrm>
      </p:grpSpPr>
      <p:pic>
        <p:nvPicPr>
          <p:cNvPr id="240" name="Google Shape;240;p37"/>
          <p:cNvPicPr preferRelativeResize="0"/>
          <p:nvPr/>
        </p:nvPicPr>
        <p:blipFill>
          <a:blip r:embed="rId3">
            <a:alphaModFix/>
          </a:blip>
          <a:stretch>
            <a:fillRect/>
          </a:stretch>
        </p:blipFill>
        <p:spPr>
          <a:xfrm>
            <a:off x="1905000" y="0"/>
            <a:ext cx="5116127"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type="title"/>
          </p:nvPr>
        </p:nvSpPr>
        <p:spPr>
          <a:xfrm>
            <a:off x="490250" y="526350"/>
            <a:ext cx="854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2.4		detección de outliers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2355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¿qué es un outlier?</a:t>
            </a:r>
            <a:endParaRPr/>
          </a:p>
        </p:txBody>
      </p:sp>
      <p:sp>
        <p:nvSpPr>
          <p:cNvPr id="251" name="Google Shape;251;p39"/>
          <p:cNvSpPr txBox="1"/>
          <p:nvPr>
            <p:ph idx="1" type="body"/>
          </p:nvPr>
        </p:nvSpPr>
        <p:spPr>
          <a:xfrm>
            <a:off x="196650" y="1123950"/>
            <a:ext cx="4660500" cy="17889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Instancias que se encuentran a al menos a 3 veces la desviación estándar.</a:t>
            </a:r>
            <a:endParaRPr/>
          </a:p>
        </p:txBody>
      </p:sp>
      <p:pic>
        <p:nvPicPr>
          <p:cNvPr id="252" name="Google Shape;252;p39"/>
          <p:cNvPicPr preferRelativeResize="0"/>
          <p:nvPr/>
        </p:nvPicPr>
        <p:blipFill>
          <a:blip r:embed="rId3">
            <a:alphaModFix/>
          </a:blip>
          <a:stretch>
            <a:fillRect/>
          </a:stretch>
        </p:blipFill>
        <p:spPr>
          <a:xfrm>
            <a:off x="5254152" y="27050"/>
            <a:ext cx="3889848" cy="2917375"/>
          </a:xfrm>
          <a:prstGeom prst="rect">
            <a:avLst/>
          </a:prstGeom>
          <a:noFill/>
          <a:ln>
            <a:noFill/>
          </a:ln>
        </p:spPr>
      </p:pic>
      <p:pic>
        <p:nvPicPr>
          <p:cNvPr id="253" name="Google Shape;253;p39"/>
          <p:cNvPicPr preferRelativeResize="0"/>
          <p:nvPr/>
        </p:nvPicPr>
        <p:blipFill>
          <a:blip r:embed="rId4">
            <a:alphaModFix/>
          </a:blip>
          <a:stretch>
            <a:fillRect/>
          </a:stretch>
        </p:blipFill>
        <p:spPr>
          <a:xfrm>
            <a:off x="126350" y="2226125"/>
            <a:ext cx="3723275" cy="2917375"/>
          </a:xfrm>
          <a:prstGeom prst="rect">
            <a:avLst/>
          </a:prstGeom>
          <a:noFill/>
          <a:ln>
            <a:noFill/>
          </a:ln>
        </p:spPr>
      </p:pic>
      <p:pic>
        <p:nvPicPr>
          <p:cNvPr id="254" name="Google Shape;254;p39"/>
          <p:cNvPicPr preferRelativeResize="0"/>
          <p:nvPr/>
        </p:nvPicPr>
        <p:blipFill>
          <a:blip r:embed="rId5">
            <a:alphaModFix/>
          </a:blip>
          <a:stretch>
            <a:fillRect/>
          </a:stretch>
        </p:blipFill>
        <p:spPr>
          <a:xfrm>
            <a:off x="3990975" y="2543175"/>
            <a:ext cx="2381250" cy="2495550"/>
          </a:xfrm>
          <a:prstGeom prst="rect">
            <a:avLst/>
          </a:prstGeom>
          <a:noFill/>
          <a:ln>
            <a:noFill/>
          </a:ln>
        </p:spPr>
      </p:pic>
      <p:sp>
        <p:nvSpPr>
          <p:cNvPr id="255" name="Google Shape;255;p39"/>
          <p:cNvSpPr txBox="1"/>
          <p:nvPr>
            <p:ph idx="1" type="body"/>
          </p:nvPr>
        </p:nvSpPr>
        <p:spPr>
          <a:xfrm>
            <a:off x="6438300" y="3105150"/>
            <a:ext cx="2381400" cy="18537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Detección de outliers usando distancias (Local Outlier Factor).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0"/>
          <p:cNvSpPr txBox="1"/>
          <p:nvPr>
            <p:ph type="title"/>
          </p:nvPr>
        </p:nvSpPr>
        <p:spPr>
          <a:xfrm>
            <a:off x="311700" y="642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local outlier factor (lof)</a:t>
            </a:r>
            <a:endParaRPr/>
          </a:p>
        </p:txBody>
      </p:sp>
      <p:sp>
        <p:nvSpPr>
          <p:cNvPr id="261" name="Google Shape;261;p40"/>
          <p:cNvSpPr txBox="1"/>
          <p:nvPr>
            <p:ph idx="1" type="body"/>
          </p:nvPr>
        </p:nvSpPr>
        <p:spPr>
          <a:xfrm>
            <a:off x="196650" y="895350"/>
            <a:ext cx="5242800" cy="15792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Este es un método para detectar outliers basado en los vecinos cercanos entre todas las instancias.</a:t>
            </a:r>
            <a:endParaRPr/>
          </a:p>
          <a:p>
            <a:pPr indent="0" lvl="0" marL="0" rtl="0" algn="just">
              <a:lnSpc>
                <a:spcPct val="100000"/>
              </a:lnSpc>
              <a:spcBef>
                <a:spcPts val="0"/>
              </a:spcBef>
              <a:spcAft>
                <a:spcPts val="0"/>
              </a:spcAft>
              <a:buNone/>
            </a:pPr>
            <a:r>
              <a:rPr lang="es"/>
              <a:t>el número de vecinos (k) determinará quienes son outliers.</a:t>
            </a:r>
            <a:endParaRPr/>
          </a:p>
        </p:txBody>
      </p:sp>
      <p:pic>
        <p:nvPicPr>
          <p:cNvPr id="262" name="Google Shape;262;p40"/>
          <p:cNvPicPr preferRelativeResize="0"/>
          <p:nvPr/>
        </p:nvPicPr>
        <p:blipFill>
          <a:blip r:embed="rId3">
            <a:alphaModFix/>
          </a:blip>
          <a:stretch>
            <a:fillRect/>
          </a:stretch>
        </p:blipFill>
        <p:spPr>
          <a:xfrm>
            <a:off x="285150" y="2474650"/>
            <a:ext cx="3953150" cy="2699950"/>
          </a:xfrm>
          <a:prstGeom prst="rect">
            <a:avLst/>
          </a:prstGeom>
          <a:noFill/>
          <a:ln>
            <a:noFill/>
          </a:ln>
        </p:spPr>
      </p:pic>
      <p:pic>
        <p:nvPicPr>
          <p:cNvPr id="263" name="Google Shape;263;p40"/>
          <p:cNvPicPr preferRelativeResize="0"/>
          <p:nvPr/>
        </p:nvPicPr>
        <p:blipFill>
          <a:blip r:embed="rId4">
            <a:alphaModFix/>
          </a:blip>
          <a:stretch>
            <a:fillRect/>
          </a:stretch>
        </p:blipFill>
        <p:spPr>
          <a:xfrm>
            <a:off x="4704750" y="2416275"/>
            <a:ext cx="4095785" cy="2699950"/>
          </a:xfrm>
          <a:prstGeom prst="rect">
            <a:avLst/>
          </a:prstGeom>
          <a:noFill/>
          <a:ln>
            <a:noFill/>
          </a:ln>
        </p:spPr>
      </p:pic>
      <p:pic>
        <p:nvPicPr>
          <p:cNvPr id="264" name="Google Shape;264;p40"/>
          <p:cNvPicPr preferRelativeResize="0"/>
          <p:nvPr/>
        </p:nvPicPr>
        <p:blipFill>
          <a:blip r:embed="rId5">
            <a:alphaModFix/>
          </a:blip>
          <a:stretch>
            <a:fillRect/>
          </a:stretch>
        </p:blipFill>
        <p:spPr>
          <a:xfrm>
            <a:off x="5514282" y="-19050"/>
            <a:ext cx="3324918" cy="2493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type="title"/>
          </p:nvPr>
        </p:nvSpPr>
        <p:spPr>
          <a:xfrm>
            <a:off x="490250" y="526350"/>
            <a:ext cx="854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2.5		exploración de datos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tipos de datos</a:t>
            </a:r>
            <a:endParaRPr/>
          </a:p>
        </p:txBody>
      </p:sp>
      <p:sp>
        <p:nvSpPr>
          <p:cNvPr id="69" name="Google Shape;69;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Esencialmente existen 2 tipos:</a:t>
            </a:r>
            <a:endParaRPr/>
          </a:p>
          <a:p>
            <a:pPr indent="-342900" lvl="0" marL="457200" rtl="0" algn="l">
              <a:spcBef>
                <a:spcPts val="1600"/>
              </a:spcBef>
              <a:spcAft>
                <a:spcPts val="0"/>
              </a:spcAft>
              <a:buSzPts val="1800"/>
              <a:buChar char="●"/>
            </a:pPr>
            <a:r>
              <a:rPr lang="es"/>
              <a:t>Datos Categóricos</a:t>
            </a:r>
            <a:endParaRPr/>
          </a:p>
          <a:p>
            <a:pPr indent="-342900" lvl="0" marL="457200" rtl="0" algn="l">
              <a:spcBef>
                <a:spcPts val="0"/>
              </a:spcBef>
              <a:spcAft>
                <a:spcPts val="0"/>
              </a:spcAft>
              <a:buSzPts val="1800"/>
              <a:buChar char="●"/>
            </a:pPr>
            <a:r>
              <a:rPr lang="es"/>
              <a:t>Datos Numéricos</a:t>
            </a:r>
            <a:endParaRPr/>
          </a:p>
        </p:txBody>
      </p:sp>
      <p:pic>
        <p:nvPicPr>
          <p:cNvPr id="70" name="Google Shape;70;p15"/>
          <p:cNvPicPr preferRelativeResize="0"/>
          <p:nvPr/>
        </p:nvPicPr>
        <p:blipFill>
          <a:blip r:embed="rId3">
            <a:alphaModFix/>
          </a:blip>
          <a:stretch>
            <a:fillRect/>
          </a:stretch>
        </p:blipFill>
        <p:spPr>
          <a:xfrm>
            <a:off x="4999950" y="2756975"/>
            <a:ext cx="3689025" cy="2344176"/>
          </a:xfrm>
          <a:prstGeom prst="rect">
            <a:avLst/>
          </a:prstGeom>
          <a:noFill/>
          <a:ln>
            <a:noFill/>
          </a:ln>
        </p:spPr>
      </p:pic>
      <p:pic>
        <p:nvPicPr>
          <p:cNvPr id="71" name="Google Shape;71;p15"/>
          <p:cNvPicPr preferRelativeResize="0"/>
          <p:nvPr/>
        </p:nvPicPr>
        <p:blipFill>
          <a:blip r:embed="rId4">
            <a:alphaModFix/>
          </a:blip>
          <a:stretch>
            <a:fillRect/>
          </a:stretch>
        </p:blipFill>
        <p:spPr>
          <a:xfrm>
            <a:off x="231500" y="3455725"/>
            <a:ext cx="4326575" cy="1606400"/>
          </a:xfrm>
          <a:prstGeom prst="rect">
            <a:avLst/>
          </a:prstGeom>
          <a:noFill/>
          <a:ln>
            <a:noFill/>
          </a:ln>
        </p:spPr>
      </p:pic>
      <p:pic>
        <p:nvPicPr>
          <p:cNvPr id="72" name="Google Shape;72;p15"/>
          <p:cNvPicPr preferRelativeResize="0"/>
          <p:nvPr/>
        </p:nvPicPr>
        <p:blipFill>
          <a:blip r:embed="rId5">
            <a:alphaModFix/>
          </a:blip>
          <a:stretch>
            <a:fillRect/>
          </a:stretch>
        </p:blipFill>
        <p:spPr>
          <a:xfrm>
            <a:off x="118655" y="2571750"/>
            <a:ext cx="4552271" cy="801000"/>
          </a:xfrm>
          <a:prstGeom prst="rect">
            <a:avLst/>
          </a:prstGeom>
          <a:noFill/>
          <a:ln>
            <a:noFill/>
          </a:ln>
        </p:spPr>
      </p:pic>
      <p:pic>
        <p:nvPicPr>
          <p:cNvPr id="73" name="Google Shape;73;p15"/>
          <p:cNvPicPr preferRelativeResize="0"/>
          <p:nvPr/>
        </p:nvPicPr>
        <p:blipFill>
          <a:blip r:embed="rId6">
            <a:alphaModFix/>
          </a:blip>
          <a:stretch>
            <a:fillRect/>
          </a:stretch>
        </p:blipFill>
        <p:spPr>
          <a:xfrm>
            <a:off x="5761950" y="83723"/>
            <a:ext cx="2342850" cy="1394725"/>
          </a:xfrm>
          <a:prstGeom prst="rect">
            <a:avLst/>
          </a:prstGeom>
          <a:noFill/>
          <a:ln>
            <a:noFill/>
          </a:ln>
        </p:spPr>
      </p:pic>
      <p:pic>
        <p:nvPicPr>
          <p:cNvPr id="74" name="Google Shape;74;p15"/>
          <p:cNvPicPr preferRelativeResize="0"/>
          <p:nvPr/>
        </p:nvPicPr>
        <p:blipFill>
          <a:blip r:embed="rId7">
            <a:alphaModFix/>
          </a:blip>
          <a:stretch>
            <a:fillRect/>
          </a:stretch>
        </p:blipFill>
        <p:spPr>
          <a:xfrm>
            <a:off x="5230800" y="1400151"/>
            <a:ext cx="3296700" cy="12804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2"/>
          <p:cNvSpPr txBox="1"/>
          <p:nvPr>
            <p:ph type="title"/>
          </p:nvPr>
        </p:nvSpPr>
        <p:spPr>
          <a:xfrm>
            <a:off x="311700" y="642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dataset de iris</a:t>
            </a:r>
            <a:endParaRPr/>
          </a:p>
        </p:txBody>
      </p:sp>
      <p:sp>
        <p:nvSpPr>
          <p:cNvPr id="275" name="Google Shape;275;p42"/>
          <p:cNvSpPr txBox="1"/>
          <p:nvPr>
            <p:ph idx="1" type="body"/>
          </p:nvPr>
        </p:nvSpPr>
        <p:spPr>
          <a:xfrm>
            <a:off x="196650" y="895350"/>
            <a:ext cx="4729500" cy="15792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t>Conjunto de datos con 150 instancias con 4 atributos cada una y una clasificación de flor iris.</a:t>
            </a:r>
            <a:endParaRPr/>
          </a:p>
        </p:txBody>
      </p:sp>
      <p:pic>
        <p:nvPicPr>
          <p:cNvPr id="276" name="Google Shape;276;p42"/>
          <p:cNvPicPr preferRelativeResize="0"/>
          <p:nvPr/>
        </p:nvPicPr>
        <p:blipFill>
          <a:blip r:embed="rId3">
            <a:alphaModFix/>
          </a:blip>
          <a:stretch>
            <a:fillRect/>
          </a:stretch>
        </p:blipFill>
        <p:spPr>
          <a:xfrm>
            <a:off x="425250" y="3998550"/>
            <a:ext cx="4160700" cy="1124100"/>
          </a:xfrm>
          <a:prstGeom prst="rect">
            <a:avLst/>
          </a:prstGeom>
          <a:noFill/>
          <a:ln>
            <a:noFill/>
          </a:ln>
        </p:spPr>
      </p:pic>
      <p:pic>
        <p:nvPicPr>
          <p:cNvPr id="277" name="Google Shape;277;p42"/>
          <p:cNvPicPr preferRelativeResize="0"/>
          <p:nvPr/>
        </p:nvPicPr>
        <p:blipFill>
          <a:blip r:embed="rId4">
            <a:alphaModFix/>
          </a:blip>
          <a:stretch>
            <a:fillRect/>
          </a:stretch>
        </p:blipFill>
        <p:spPr>
          <a:xfrm>
            <a:off x="464098" y="2379450"/>
            <a:ext cx="4160701" cy="1556589"/>
          </a:xfrm>
          <a:prstGeom prst="rect">
            <a:avLst/>
          </a:prstGeom>
          <a:noFill/>
          <a:ln>
            <a:noFill/>
          </a:ln>
        </p:spPr>
      </p:pic>
      <p:pic>
        <p:nvPicPr>
          <p:cNvPr id="278" name="Google Shape;278;p42"/>
          <p:cNvPicPr preferRelativeResize="0"/>
          <p:nvPr/>
        </p:nvPicPr>
        <p:blipFill>
          <a:blip r:embed="rId5">
            <a:alphaModFix/>
          </a:blip>
          <a:stretch>
            <a:fillRect/>
          </a:stretch>
        </p:blipFill>
        <p:spPr>
          <a:xfrm>
            <a:off x="5849005" y="-4250"/>
            <a:ext cx="2127594" cy="1407050"/>
          </a:xfrm>
          <a:prstGeom prst="rect">
            <a:avLst/>
          </a:prstGeom>
          <a:noFill/>
          <a:ln>
            <a:noFill/>
          </a:ln>
        </p:spPr>
      </p:pic>
      <p:pic>
        <p:nvPicPr>
          <p:cNvPr id="279" name="Google Shape;279;p42"/>
          <p:cNvPicPr preferRelativeResize="0"/>
          <p:nvPr/>
        </p:nvPicPr>
        <p:blipFill>
          <a:blip r:embed="rId6">
            <a:alphaModFix/>
          </a:blip>
          <a:stretch>
            <a:fillRect/>
          </a:stretch>
        </p:blipFill>
        <p:spPr>
          <a:xfrm>
            <a:off x="4885800" y="1359650"/>
            <a:ext cx="4258200" cy="37767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3"/>
          <p:cNvSpPr txBox="1"/>
          <p:nvPr>
            <p:ph type="title"/>
          </p:nvPr>
        </p:nvSpPr>
        <p:spPr>
          <a:xfrm>
            <a:off x="490250" y="526350"/>
            <a:ext cx="7805400" cy="40908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s"/>
              <a:t>2.6 	ejercicios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311700" y="642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dataset de calidad de aire</a:t>
            </a:r>
            <a:endParaRPr/>
          </a:p>
        </p:txBody>
      </p:sp>
      <p:sp>
        <p:nvSpPr>
          <p:cNvPr id="290" name="Google Shape;290;p44"/>
          <p:cNvSpPr txBox="1"/>
          <p:nvPr>
            <p:ph idx="1" type="body"/>
          </p:nvPr>
        </p:nvSpPr>
        <p:spPr>
          <a:xfrm>
            <a:off x="196650" y="895350"/>
            <a:ext cx="8837700" cy="3907200"/>
          </a:xfrm>
          <a:prstGeom prst="rect">
            <a:avLst/>
          </a:prstGeom>
        </p:spPr>
        <p:txBody>
          <a:bodyPr anchorCtr="0" anchor="t" bIns="91425" lIns="91425" spcFirstLastPara="1" rIns="91425" wrap="square" tIns="91425">
            <a:noAutofit/>
          </a:bodyPr>
          <a:lstStyle/>
          <a:p>
            <a:pPr indent="0" lvl="0" marL="0" rtl="0" algn="l">
              <a:lnSpc>
                <a:spcPct val="131250"/>
              </a:lnSpc>
              <a:spcBef>
                <a:spcPts val="0"/>
              </a:spcBef>
              <a:spcAft>
                <a:spcPts val="0"/>
              </a:spcAft>
              <a:buNone/>
            </a:pPr>
            <a:r>
              <a:rPr lang="es" sz="1400">
                <a:solidFill>
                  <a:srgbClr val="000000"/>
                </a:solidFill>
                <a:highlight>
                  <a:srgbClr val="FFFFFE"/>
                </a:highlight>
              </a:rPr>
              <a:t>El conjunto de datos contiene 9358 instancias de respuestas promediadas por hora de una serie de 5 sensores químicos de óxido metálico integrados en un dispositivo multisensor químico de calidad del aire.</a:t>
            </a:r>
            <a:endParaRPr sz="1400">
              <a:solidFill>
                <a:srgbClr val="000000"/>
              </a:solidFill>
              <a:highlight>
                <a:srgbClr val="FFFFFE"/>
              </a:highlight>
            </a:endParaRPr>
          </a:p>
          <a:p>
            <a:pPr indent="0" lvl="0" marL="0" rtl="0" algn="l">
              <a:lnSpc>
                <a:spcPct val="131250"/>
              </a:lnSpc>
              <a:spcBef>
                <a:spcPts val="0"/>
              </a:spcBef>
              <a:spcAft>
                <a:spcPts val="0"/>
              </a:spcAft>
              <a:buNone/>
            </a:pPr>
            <a:r>
              <a:t/>
            </a:r>
            <a:endParaRPr sz="1400">
              <a:solidFill>
                <a:srgbClr val="000000"/>
              </a:solidFill>
              <a:highlight>
                <a:srgbClr val="FFFFFE"/>
              </a:highlight>
            </a:endParaRPr>
          </a:p>
          <a:p>
            <a:pPr indent="0" lvl="0" marL="0" rtl="0" algn="l">
              <a:lnSpc>
                <a:spcPct val="131250"/>
              </a:lnSpc>
              <a:spcBef>
                <a:spcPts val="0"/>
              </a:spcBef>
              <a:spcAft>
                <a:spcPts val="0"/>
              </a:spcAft>
              <a:buNone/>
            </a:pPr>
            <a:r>
              <a:rPr lang="es" sz="1400">
                <a:solidFill>
                  <a:srgbClr val="000000"/>
                </a:solidFill>
                <a:highlight>
                  <a:srgbClr val="FFFFFE"/>
                </a:highlight>
              </a:rPr>
              <a:t>El dispositivo se ubicó en el campo en un área significativamente contaminada, al nivel de la carretera, dentro de una ciudad italiana. Los datos se registraron desde marzo de 2004 hasta febrero de 2005 (un año) que representan las grabaciones más largas disponibles gratuitamente de las respuestas de los  sensores químicos de calidad del aire desplegados en el campo.</a:t>
            </a:r>
            <a:endParaRPr sz="1400">
              <a:solidFill>
                <a:srgbClr val="000000"/>
              </a:solidFill>
              <a:highlight>
                <a:srgbClr val="FFFFFE"/>
              </a:highlight>
            </a:endParaRPr>
          </a:p>
          <a:p>
            <a:pPr indent="0" lvl="0" marL="0" rtl="0" algn="l">
              <a:lnSpc>
                <a:spcPct val="131250"/>
              </a:lnSpc>
              <a:spcBef>
                <a:spcPts val="0"/>
              </a:spcBef>
              <a:spcAft>
                <a:spcPts val="0"/>
              </a:spcAft>
              <a:buNone/>
            </a:pPr>
            <a:r>
              <a:t/>
            </a:r>
            <a:endParaRPr sz="1400">
              <a:solidFill>
                <a:srgbClr val="000000"/>
              </a:solidFill>
              <a:highlight>
                <a:srgbClr val="FFFFFE"/>
              </a:highlight>
            </a:endParaRPr>
          </a:p>
          <a:p>
            <a:pPr indent="0" lvl="0" marL="0" rtl="0" algn="l">
              <a:lnSpc>
                <a:spcPct val="131250"/>
              </a:lnSpc>
              <a:spcBef>
                <a:spcPts val="0"/>
              </a:spcBef>
              <a:spcAft>
                <a:spcPts val="0"/>
              </a:spcAft>
              <a:buNone/>
            </a:pPr>
            <a:r>
              <a:rPr lang="es" sz="1400">
                <a:solidFill>
                  <a:srgbClr val="000000"/>
                </a:solidFill>
                <a:highlight>
                  <a:srgbClr val="FFFFFE"/>
                </a:highlight>
              </a:rPr>
              <a:t>Las concentraciones promediadas por hora de Ground Truth para CO, hidrocarburos no metánicos, benceno, óxidos de nitrógeno totales (NOx) y dióxido de nitrógeno (NO2) fueron proporcionadas por un analizador certificado de referencia ubicado en el mismo lugar. Los valores faltantes se etiquetan con un valor </a:t>
            </a:r>
            <a:r>
              <a:rPr b="1" lang="es" sz="1400">
                <a:solidFill>
                  <a:srgbClr val="000000"/>
                </a:solidFill>
                <a:highlight>
                  <a:srgbClr val="FFFFFE"/>
                </a:highlight>
              </a:rPr>
              <a:t>-200</a:t>
            </a:r>
            <a:r>
              <a:rPr lang="es" sz="1400">
                <a:solidFill>
                  <a:srgbClr val="000000"/>
                </a:solidFill>
                <a:highlight>
                  <a:srgbClr val="FFFFFE"/>
                </a:highlight>
              </a:rPr>
              <a:t>.</a:t>
            </a:r>
            <a:endParaRPr sz="1400">
              <a:solidFill>
                <a:srgbClr val="000000"/>
              </a:solidFill>
              <a:highlight>
                <a:srgbClr val="FFFFFE"/>
              </a:highlight>
            </a:endParaRPr>
          </a:p>
          <a:p>
            <a:pPr indent="0" lvl="0" marL="0" rtl="0" algn="just">
              <a:lnSpc>
                <a:spcPct val="100000"/>
              </a:lnSpc>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5"/>
          <p:cNvSpPr txBox="1"/>
          <p:nvPr>
            <p:ph type="title"/>
          </p:nvPr>
        </p:nvSpPr>
        <p:spPr>
          <a:xfrm>
            <a:off x="311700" y="642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
            </a:r>
            <a:r>
              <a:rPr lang="es"/>
              <a:t>ataset de intensidad de sismos</a:t>
            </a:r>
            <a:endParaRPr/>
          </a:p>
        </p:txBody>
      </p:sp>
      <p:sp>
        <p:nvSpPr>
          <p:cNvPr id="296" name="Google Shape;296;p45"/>
          <p:cNvSpPr txBox="1"/>
          <p:nvPr>
            <p:ph idx="1" type="body"/>
          </p:nvPr>
        </p:nvSpPr>
        <p:spPr>
          <a:xfrm>
            <a:off x="196650" y="895350"/>
            <a:ext cx="8837700" cy="3765000"/>
          </a:xfrm>
          <a:prstGeom prst="rect">
            <a:avLst/>
          </a:prstGeom>
        </p:spPr>
        <p:txBody>
          <a:bodyPr anchorCtr="0" anchor="t" bIns="91425" lIns="91425" spcFirstLastPara="1" rIns="91425" wrap="square" tIns="91425">
            <a:noAutofit/>
          </a:bodyPr>
          <a:lstStyle/>
          <a:p>
            <a:pPr indent="0" lvl="0" marL="0" rtl="0" algn="l">
              <a:lnSpc>
                <a:spcPct val="131250"/>
              </a:lnSpc>
              <a:spcBef>
                <a:spcPts val="0"/>
              </a:spcBef>
              <a:spcAft>
                <a:spcPts val="0"/>
              </a:spcAft>
              <a:buNone/>
            </a:pPr>
            <a:r>
              <a:rPr lang="es" sz="1500">
                <a:solidFill>
                  <a:srgbClr val="000000"/>
                </a:solidFill>
                <a:highlight>
                  <a:srgbClr val="FFFFFE"/>
                </a:highlight>
                <a:latin typeface="Courier New"/>
                <a:ea typeface="Courier New"/>
                <a:cs typeface="Courier New"/>
                <a:sym typeface="Courier New"/>
              </a:rPr>
              <a:t>Esta base de de datos es una colección de más de 23,000 sismos en USA. Contiene datos desde 1638 a 1985. La base de datos incluye información correspondiente a las coordenadas del epicentro, magnitudes, profundidad focal, nombres y coordenadas de ciudades reportadas, intensidades reportadas y la distancia de la ciudad al epicentro.</a:t>
            </a:r>
            <a:endParaRPr sz="1500">
              <a:solidFill>
                <a:srgbClr val="000000"/>
              </a:solidFill>
              <a:highlight>
                <a:srgbClr val="FFFFFE"/>
              </a:highlight>
              <a:latin typeface="Courier New"/>
              <a:ea typeface="Courier New"/>
              <a:cs typeface="Courier New"/>
              <a:sym typeface="Courier New"/>
            </a:endParaRPr>
          </a:p>
          <a:p>
            <a:pPr indent="0" lvl="0" marL="0" rtl="0" algn="l">
              <a:lnSpc>
                <a:spcPct val="131250"/>
              </a:lnSpc>
              <a:spcBef>
                <a:spcPts val="0"/>
              </a:spcBef>
              <a:spcAft>
                <a:spcPts val="0"/>
              </a:spcAft>
              <a:buNone/>
            </a:pPr>
            <a:r>
              <a:t/>
            </a:r>
            <a:endParaRPr sz="1500">
              <a:solidFill>
                <a:srgbClr val="000000"/>
              </a:solidFill>
              <a:highlight>
                <a:srgbClr val="FFFFFE"/>
              </a:highlight>
              <a:latin typeface="Courier New"/>
              <a:ea typeface="Courier New"/>
              <a:cs typeface="Courier New"/>
              <a:sym typeface="Courier New"/>
            </a:endParaRPr>
          </a:p>
          <a:p>
            <a:pPr indent="0" lvl="0" marL="0" rtl="0" algn="l">
              <a:lnSpc>
                <a:spcPct val="131250"/>
              </a:lnSpc>
              <a:spcBef>
                <a:spcPts val="0"/>
              </a:spcBef>
              <a:spcAft>
                <a:spcPts val="0"/>
              </a:spcAft>
              <a:buNone/>
            </a:pPr>
            <a:r>
              <a:t/>
            </a:r>
            <a:endParaRPr sz="1600">
              <a:solidFill>
                <a:srgbClr val="000000"/>
              </a:solidFill>
              <a:highlight>
                <a:srgbClr val="FFFFFE"/>
              </a:highlight>
            </a:endParaRPr>
          </a:p>
          <a:p>
            <a:pPr indent="0" lvl="0" marL="0" rtl="0" algn="just">
              <a:lnSpc>
                <a:spcPct val="100000"/>
              </a:lnSpc>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¿qué tipos organización de datos entran a un modelo de ml?</a:t>
            </a:r>
            <a:endParaRPr/>
          </a:p>
        </p:txBody>
      </p:sp>
      <p:sp>
        <p:nvSpPr>
          <p:cNvPr id="80" name="Google Shape;80;p16"/>
          <p:cNvSpPr txBox="1"/>
          <p:nvPr>
            <p:ph idx="1" type="body"/>
          </p:nvPr>
        </p:nvSpPr>
        <p:spPr>
          <a:xfrm>
            <a:off x="1950625" y="1076275"/>
            <a:ext cx="68817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Existen dos tipos de organización de conjuntos de datos pero ¿cuáles son válidos para entrar a un modelo de ml?</a:t>
            </a:r>
            <a:endParaRPr/>
          </a:p>
        </p:txBody>
      </p:sp>
      <p:pic>
        <p:nvPicPr>
          <p:cNvPr id="81" name="Google Shape;81;p16"/>
          <p:cNvPicPr preferRelativeResize="0"/>
          <p:nvPr/>
        </p:nvPicPr>
        <p:blipFill>
          <a:blip r:embed="rId3">
            <a:alphaModFix/>
          </a:blip>
          <a:stretch>
            <a:fillRect/>
          </a:stretch>
        </p:blipFill>
        <p:spPr>
          <a:xfrm>
            <a:off x="1570125" y="2240300"/>
            <a:ext cx="6119175" cy="2631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datos estructurados y no estructurados</a:t>
            </a:r>
            <a:endParaRPr/>
          </a:p>
        </p:txBody>
      </p:sp>
      <p:pic>
        <p:nvPicPr>
          <p:cNvPr id="87" name="Google Shape;87;p17"/>
          <p:cNvPicPr preferRelativeResize="0"/>
          <p:nvPr/>
        </p:nvPicPr>
        <p:blipFill>
          <a:blip r:embed="rId3">
            <a:alphaModFix/>
          </a:blip>
          <a:stretch>
            <a:fillRect/>
          </a:stretch>
        </p:blipFill>
        <p:spPr>
          <a:xfrm>
            <a:off x="2046942" y="1093850"/>
            <a:ext cx="5201107" cy="4049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1828800" y="0"/>
            <a:ext cx="5129841"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¿qué tipos organización de datos entran a un modelo de ml?</a:t>
            </a:r>
            <a:endParaRPr/>
          </a:p>
        </p:txBody>
      </p:sp>
      <p:sp>
        <p:nvSpPr>
          <p:cNvPr id="98" name="Google Shape;98;p19"/>
          <p:cNvSpPr txBox="1"/>
          <p:nvPr>
            <p:ph idx="1" type="body"/>
          </p:nvPr>
        </p:nvSpPr>
        <p:spPr>
          <a:xfrm>
            <a:off x="1950625" y="1076275"/>
            <a:ext cx="6881700" cy="33402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b="1" lang="es" u="sng">
                <a:solidFill>
                  <a:srgbClr val="FF0000"/>
                </a:solidFill>
              </a:rPr>
              <a:t>ESTRUCTURADOS</a:t>
            </a:r>
            <a:endParaRPr b="1" u="sng">
              <a:solidFill>
                <a:srgbClr val="FF0000"/>
              </a:solidFill>
            </a:endParaRPr>
          </a:p>
        </p:txBody>
      </p:sp>
      <p:pic>
        <p:nvPicPr>
          <p:cNvPr id="99" name="Google Shape;99;p19"/>
          <p:cNvPicPr preferRelativeResize="0"/>
          <p:nvPr/>
        </p:nvPicPr>
        <p:blipFill>
          <a:blip r:embed="rId3">
            <a:alphaModFix/>
          </a:blip>
          <a:stretch>
            <a:fillRect/>
          </a:stretch>
        </p:blipFill>
        <p:spPr>
          <a:xfrm>
            <a:off x="1271588" y="1724025"/>
            <a:ext cx="6600825" cy="3219450"/>
          </a:xfrm>
          <a:prstGeom prst="rect">
            <a:avLst/>
          </a:prstGeom>
          <a:noFill/>
          <a:ln>
            <a:noFill/>
          </a:ln>
        </p:spPr>
      </p:pic>
      <p:pic>
        <p:nvPicPr>
          <p:cNvPr id="100" name="Google Shape;100;p19"/>
          <p:cNvPicPr preferRelativeResize="0"/>
          <p:nvPr/>
        </p:nvPicPr>
        <p:blipFill>
          <a:blip r:embed="rId4">
            <a:alphaModFix/>
          </a:blip>
          <a:stretch>
            <a:fillRect/>
          </a:stretch>
        </p:blipFill>
        <p:spPr>
          <a:xfrm>
            <a:off x="5884015" y="1093849"/>
            <a:ext cx="2872085" cy="80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¿cómo se representan las imágenes?</a:t>
            </a:r>
            <a:endParaRPr/>
          </a:p>
        </p:txBody>
      </p:sp>
      <p:sp>
        <p:nvSpPr>
          <p:cNvPr id="106" name="Google Shape;106;p20"/>
          <p:cNvSpPr txBox="1"/>
          <p:nvPr>
            <p:ph idx="1" type="body"/>
          </p:nvPr>
        </p:nvSpPr>
        <p:spPr>
          <a:xfrm>
            <a:off x="311725" y="1152475"/>
            <a:ext cx="8520600" cy="33402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s">
                <a:solidFill>
                  <a:srgbClr val="000000"/>
                </a:solidFill>
              </a:rPr>
              <a:t>Son representaciones matriciales con n canales</a:t>
            </a:r>
            <a:endParaRPr>
              <a:solidFill>
                <a:srgbClr val="000000"/>
              </a:solidFill>
            </a:endParaRPr>
          </a:p>
        </p:txBody>
      </p:sp>
      <p:pic>
        <p:nvPicPr>
          <p:cNvPr id="107" name="Google Shape;107;p20"/>
          <p:cNvPicPr preferRelativeResize="0"/>
          <p:nvPr/>
        </p:nvPicPr>
        <p:blipFill>
          <a:blip r:embed="rId3">
            <a:alphaModFix/>
          </a:blip>
          <a:stretch>
            <a:fillRect/>
          </a:stretch>
        </p:blipFill>
        <p:spPr>
          <a:xfrm>
            <a:off x="472548" y="1632875"/>
            <a:ext cx="3579275" cy="3434425"/>
          </a:xfrm>
          <a:prstGeom prst="rect">
            <a:avLst/>
          </a:prstGeom>
          <a:noFill/>
          <a:ln>
            <a:noFill/>
          </a:ln>
        </p:spPr>
      </p:pic>
      <p:pic>
        <p:nvPicPr>
          <p:cNvPr id="108" name="Google Shape;108;p20"/>
          <p:cNvPicPr preferRelativeResize="0"/>
          <p:nvPr/>
        </p:nvPicPr>
        <p:blipFill>
          <a:blip r:embed="rId4">
            <a:alphaModFix/>
          </a:blip>
          <a:stretch>
            <a:fillRect/>
          </a:stretch>
        </p:blipFill>
        <p:spPr>
          <a:xfrm>
            <a:off x="4499675" y="1729800"/>
            <a:ext cx="3946050" cy="326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490250" y="526350"/>
            <a:ext cx="815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2.1		transformación de datos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